
<file path=[Content_Types].xml><?xml version="1.0" encoding="utf-8"?>
<ns0:Types xmlns:ns0="http://schemas.openxmlformats.org/package/2006/content-types">
  <ns0:Default Extension="rels" ContentType="application/vnd.openxmlformats-package.relationships+xml"/>
  <ns0:Default Extension="xml" ContentType="application/xml"/>
  <ns0:Override PartName="/ppt/presentation.xml" ContentType="application/vnd.openxmlformats-officedocument.presentationml.presentation.main+xml"/>
  <ns0:Override PartName="/ppt/slideMasters/slideMaster1.xml" ContentType="application/vnd.openxmlformats-officedocument.presentationml.slideMaster+xml"/>
  <ns0:Override PartName="/ppt/slideLayouts/slideLayout1.xml" ContentType="application/vnd.openxmlformats-officedocument.presentationml.slideLayout+xml"/>
  <ns0:Override PartName="/ppt/theme/theme1.xml" ContentType="application/vnd.openxmlformats-officedocument.theme+xml"/>
  <ns0:Override PartName="/ppt/slides/slide1.xml" ContentType="application/vnd.openxmlformats-officedocument.presentationml.slide+xml"/>
  <ns0:Override PartName="/ppt/slides/slide2.xml" ContentType="application/vnd.openxmlformats-officedocument.presentationml.slide+xml"/>
  <ns0:Override PartName="/ppt/slides/slide3.xml" ContentType="application/vnd.openxmlformats-officedocument.presentationml.slide+xml"/>
  <ns0:Override PartName="/ppt/slides/slide4.xml" ContentType="application/vnd.openxmlformats-officedocument.presentationml.slide+xml"/>
  <ns0:Override PartName="/ppt/slides/slide5.xml" ContentType="application/vnd.openxmlformats-officedocument.presentationml.slide+xml"/>
</ns0:Types>
</file>

<file path=_rels/.rels><?xml version='1.0' encoding='utf-8'?>
<ns0:Relationships xmlns:ns0="http://schemas.openxmlformats.org/package/2006/relationships"><ns0:Relationship Id="rId1" Type="http://schemas.openxmlformats.org/officeDocument/2006/relationships/officeDocument" Target="ppt/presentation.xml" /></ns0:Relationships>
</file>

<file path=ppt/presentation.xml><?xml version="1.0" encoding="utf-8"?>
<p:presentation xmlns:p="http://schemas.openxmlformats.org/presentation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 type="screen16x9"/>
  <p:notesSz cx="6858000" cy="12192000"/>
</p:presentation>
</file>

<file path=ppt/_rels/presentation.xml.rels><?xml version='1.0' encoding='utf-8'?>
<ns0:Relationships xmlns:ns0="http://schemas.openxmlformats.org/package/2006/relationships"><ns0:Relationship Id="rId1" Type="http://schemas.openxmlformats.org/officeDocument/2006/relationships/slideMaster" Target="slideMasters/slideMaster1.xml" /><ns0:Relationship Id="rId2" Type="http://schemas.openxmlformats.org/officeDocument/2006/relationships/slide" Target="slides/slide1.xml" /><ns0:Relationship Id="rId3" Type="http://schemas.openxmlformats.org/officeDocument/2006/relationships/slide" Target="slides/slide2.xml" /><ns0:Relationship Id="rId4" Type="http://schemas.openxmlformats.org/officeDocument/2006/relationships/slide" Target="slides/slide3.xml" /><ns0:Relationship Id="rId5" Type="http://schemas.openxmlformats.org/officeDocument/2006/relationships/slide" Target="slides/slide4.xml" /><ns0:Relationship Id="rId6" Type="http://schemas.openxmlformats.org/officeDocument/2006/relationships/slide" Target="slides/slide5.xml" /></ns0:Relationships>
</file>

<file path=ppt/slideLayouts/_rels/slideLayout1.xml.rels><?xml version='1.0' encoding='utf-8'?>
<ns0:Relationships xmlns:ns0="http://schemas.openxmlformats.org/package/2006/relationships"><ns0:Relationship Id="rId1" Type="http://schemas.openxmlformats.org/officeDocument/2006/relationships/slideMaster" Target="../slideMasters/slideMaster1.xml" /></ns0:Relationships>
</file>

<file path=ppt/slideLayouts/slideLayout1.xml><?xml version="1.0" encoding="utf-8"?>
<p:sldLayout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1.xml" /><ns0:Relationship Id="rId2" Type="http://schemas.openxmlformats.org/officeDocument/2006/relationships/theme" Target="../theme/theme1.xml" /></ns0: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1" r:id="rId1"/>
  </p:sldLayoutIdLst>
  <p:txStyles>
    <p:titleStyle>
      <a:lvl1pPr>
        <a:defRPr lang="ar-SA">
          <a:latin typeface="Arial"/>
          <a:cs typeface="Arial"/>
        </a:defRPr>
      </a:lvl1pPr>
    </p:titleStyle>
    <p:bodyStyle>
      <a:lvl1pPr>
        <a:defRPr lang="ar-SA">
          <a:latin typeface="Arial"/>
          <a:cs typeface="Arial"/>
        </a:defRPr>
      </a:lvl1pPr>
    </p:bodyStyle>
    <p:otherStyle>
      <a:lvl1pPr>
        <a:defRPr lang="ar-SA">
          <a:latin typeface="Arial"/>
          <a:cs typeface="Arial"/>
        </a:defRPr>
      </a:lvl1pPr>
    </p:otherStyle>
  </p:txStyles>
</p:sldMaster>
</file>

<file path=ppt/slides/_rels/slide1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1.xml" /></ns0:Relationships>
</file>

<file path=ppt/slides/_rels/slide2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1.xml" /></ns0:Relationships>
</file>

<file path=ppt/slides/_rels/slide3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1.xml" /></ns0:Relationships>
</file>

<file path=ppt/slides/_rels/slide4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1.xml" /></ns0:Relationships>
</file>

<file path=ppt/slides/_rels/slide5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1.xml" /></ns0:Relationships>
</file>

<file path=ppt/slides/slide1.xml><?xml version="1.0" encoding="utf-8"?>
<p:sld xmlns:a="http://schemas.openxmlformats.org/drawingml/2006/main" xmlns:p="http://schemas.openxmlformats.org/presentationml/2006/main" showMasterSp="1">
  <p:cSld>
    <p:bg>
      <p:bgPr>
        <a:solidFill>
          <a:srgbClr val="1221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731520" y="1024128"/>
            <a:ext cx="118872" cy="4526280"/>
          </a:xfrm>
          <a:prstGeom prst="roundRect">
            <a:avLst/>
          </a:prstGeom>
          <a:solidFill>
            <a:srgbClr val="45D0B0"/>
          </a:solidFill>
          <a:ln w="0"/>
        </p:spPr>
      </p:sp>
      <p:sp>
        <p:nvSpPr>
          <p:cNvPr id="3" name="Shape 3"/>
          <p:cNvSpPr/>
          <p:nvPr/>
        </p:nvSpPr>
        <p:spPr>
          <a:xfrm>
            <a:off x="987552" y="5413248"/>
            <a:ext cx="4663440" cy="22860"/>
          </a:xfrm>
          <a:prstGeom prst="rect">
            <a:avLst/>
          </a:prstGeom>
          <a:solidFill>
            <a:srgbClr val="F5BD63"/>
          </a:solidFill>
          <a:ln w="0"/>
        </p:spPr>
      </p:sp>
      <p:sp>
        <p:nvSpPr>
          <p:cNvPr id="4" name="Text 4"/>
          <p:cNvSpPr txBox="1"/>
          <p:nvPr/>
        </p:nvSpPr>
        <p:spPr>
          <a:xfrm>
            <a:off x="1143000" y="1691640"/>
            <a:ext cx="9875520" cy="475488"/>
          </a:xfrm>
          <a:prstGeom prst="rect">
            <a:avLst/>
          </a:prstGeom>
          <a:noFill/>
          <a:ln>
            <a:noFill/>
          </a:ln>
        </p:spPr>
        <p:txBody>
          <a:bodyPr wrap="square" rtlCol="1" anchor="ctr"/>
          <a:lstStyle/>
          <a:p>
            <a:pPr algn="r" rtl="1"/>
            <a:r>
              <a:rPr lang="ar-SA" sz="2500" b="1" rtl="1">
                <a:solidFill>
                  <a:srgbClr val="45D0B0"/>
                </a:solidFill>
                <a:latin typeface="Arial"/>
                <a:cs typeface="Arial"/>
              </a:rPr>
              <a:t>اليونان القديمة</a:t>
            </a:r>
            <a:endParaRPr lang="ar-SA" sz="2500" rtl="1"/>
          </a:p>
        </p:txBody>
      </p:sp>
      <p:sp>
        <p:nvSpPr>
          <p:cNvPr id="5" name="Text 5"/>
          <p:cNvSpPr txBox="1"/>
          <p:nvPr/>
        </p:nvSpPr>
        <p:spPr>
          <a:xfrm>
            <a:off x="1143000" y="2359152"/>
            <a:ext cx="9875520" cy="960120"/>
          </a:xfrm>
          <a:prstGeom prst="rect">
            <a:avLst/>
          </a:prstGeom>
          <a:noFill/>
          <a:ln>
            <a:noFill/>
          </a:ln>
        </p:spPr>
        <p:txBody>
          <a:bodyPr wrap="square" rtlCol="1" anchor="ctr"/>
          <a:lstStyle/>
          <a:p>
            <a:pPr algn="r" rtl="1"/>
            <a:r>
              <a:rPr lang="ar-SA" sz="4300" b="1" rtl="1">
                <a:solidFill>
                  <a:srgbClr val="F7F3EA"/>
                </a:solidFill>
                <a:latin typeface="Arial"/>
                <a:cs typeface="Arial"/>
              </a:rPr>
              <a:t>أسئلة ومراجعة</a:t>
            </a:r>
            <a:endParaRPr lang="ar-SA" sz="4300" rtl="1"/>
          </a:p>
        </p:txBody>
      </p:sp>
      <p:sp>
        <p:nvSpPr>
          <p:cNvPr id="6" name="Text 6"/>
          <p:cNvSpPr txBox="1"/>
          <p:nvPr/>
        </p:nvSpPr>
        <p:spPr>
          <a:xfrm>
            <a:off x="1143000" y="3456432"/>
            <a:ext cx="9875520" cy="502920"/>
          </a:xfrm>
          <a:prstGeom prst="rect">
            <a:avLst/>
          </a:prstGeom>
          <a:noFill/>
          <a:ln>
            <a:noFill/>
          </a:ln>
        </p:spPr>
        <p:txBody>
          <a:bodyPr wrap="square" rtlCol="1" anchor="ctr"/>
          <a:lstStyle/>
          <a:p>
            <a:pPr algn="r" rtl="1"/>
            <a:r>
              <a:rPr lang="ar-SA" sz="2100" b="1" rtl="1">
                <a:solidFill>
                  <a:srgbClr val="F5BD63"/>
                </a:solidFill>
                <a:latin typeface="Arial"/>
                <a:cs typeface="Arial"/>
              </a:rPr>
              <a:t>أربع محاور • ١١ سؤالًا</a:t>
            </a:r>
            <a:endParaRPr lang="ar-SA" sz="2100" rtl="1"/>
          </a:p>
        </p:txBody>
      </p:sp>
      <p:sp>
        <p:nvSpPr>
          <p:cNvPr id="7" name="Text 7"/>
          <p:cNvSpPr txBox="1"/>
          <p:nvPr/>
        </p:nvSpPr>
        <p:spPr>
          <a:xfrm>
            <a:off x="1143000" y="4096512"/>
            <a:ext cx="9875520" cy="438912"/>
          </a:xfrm>
          <a:prstGeom prst="rect">
            <a:avLst/>
          </a:prstGeom>
          <a:noFill/>
          <a:ln>
            <a:noFill/>
          </a:ln>
        </p:spPr>
        <p:txBody>
          <a:bodyPr wrap="square" rtlCol="1" anchor="ctr"/>
          <a:lstStyle/>
          <a:p>
            <a:pPr algn="r" rtl="1"/>
            <a:r>
              <a:rPr lang="ar-SA" sz="1700" b="0" rtl="1">
                <a:solidFill>
                  <a:srgbClr val="B7C7C6"/>
                </a:solidFill>
                <a:latin typeface="Arial"/>
                <a:cs typeface="Arial"/>
              </a:rPr>
              <a:t>من المدن المستقلة إلى الحضارة الهلنستية</a:t>
            </a:r>
            <a:endParaRPr lang="ar-SA" sz="1700" rtl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showMasterSp="1">
  <p:cSld>
    <p:bg>
      <p:bgPr>
        <a:solidFill>
          <a:srgbClr val="1221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731520" y="457200"/>
            <a:ext cx="10698480" cy="329184"/>
          </a:xfrm>
          <a:prstGeom prst="rect">
            <a:avLst/>
          </a:prstGeom>
          <a:noFill/>
          <a:ln>
            <a:noFill/>
          </a:ln>
        </p:spPr>
        <p:txBody>
          <a:bodyPr wrap="square" rtlCol="1" anchor="ctr"/>
          <a:lstStyle/>
          <a:p>
            <a:pPr algn="r" rtl="1"/>
            <a:r>
              <a:rPr lang="ar-SA" sz="1300" b="1" rtl="1">
                <a:solidFill>
                  <a:srgbClr val="45D0B0"/>
                </a:solidFill>
                <a:latin typeface="Arial"/>
                <a:cs typeface="Arial"/>
              </a:rPr>
              <a:t>المحور 01</a:t>
            </a:r>
            <a:endParaRPr lang="ar-SA" sz="1300" rtl="1"/>
          </a:p>
        </p:txBody>
      </p:sp>
      <p:sp>
        <p:nvSpPr>
          <p:cNvPr id="3" name="Text 3"/>
          <p:cNvSpPr txBox="1"/>
          <p:nvPr/>
        </p:nvSpPr>
        <p:spPr>
          <a:xfrm>
            <a:off x="731520" y="822960"/>
            <a:ext cx="10698480" cy="484632"/>
          </a:xfrm>
          <a:prstGeom prst="rect">
            <a:avLst/>
          </a:prstGeom>
          <a:noFill/>
          <a:ln>
            <a:noFill/>
          </a:ln>
        </p:spPr>
        <p:txBody>
          <a:bodyPr wrap="square" rtlCol="1" anchor="ctr"/>
          <a:lstStyle/>
          <a:p>
            <a:pPr algn="r" rtl="1"/>
            <a:r>
              <a:rPr lang="ar-SA" sz="2500" b="1" rtl="1">
                <a:solidFill>
                  <a:srgbClr val="F7F3EA"/>
                </a:solidFill>
                <a:latin typeface="Arial"/>
                <a:cs typeface="Arial"/>
              </a:rPr>
              <a:t>المدن المستقلة والحكم</a:t>
            </a:r>
            <a:endParaRPr lang="ar-SA" sz="2500" rtl="1"/>
          </a:p>
        </p:txBody>
      </p:sp>
      <p:sp>
        <p:nvSpPr>
          <p:cNvPr id="4" name="Shape 4"/>
          <p:cNvSpPr/>
          <p:nvPr/>
        </p:nvSpPr>
        <p:spPr>
          <a:xfrm>
            <a:off x="731520" y="1399032"/>
            <a:ext cx="10698480" cy="22860"/>
          </a:xfrm>
          <a:prstGeom prst="rect">
            <a:avLst/>
          </a:prstGeom>
          <a:solidFill>
            <a:srgbClr val="45D0B0"/>
          </a:solidFill>
          <a:ln w="0"/>
        </p:spPr>
      </p:sp>
      <p:sp>
        <p:nvSpPr>
          <p:cNvPr id="5" name="Shape 5"/>
          <p:cNvSpPr/>
          <p:nvPr/>
        </p:nvSpPr>
        <p:spPr>
          <a:xfrm>
            <a:off x="731520" y="1572768"/>
            <a:ext cx="10698480" cy="1307592"/>
          </a:xfrm>
          <a:prstGeom prst="roundRect">
            <a:avLst/>
          </a:prstGeom>
          <a:solidFill>
            <a:srgbClr val="1C3038"/>
          </a:solidFill>
          <a:ln w="0"/>
        </p:spPr>
      </p:sp>
      <p:sp>
        <p:nvSpPr>
          <p:cNvPr id="6" name="Text 6"/>
          <p:cNvSpPr txBox="1"/>
          <p:nvPr/>
        </p:nvSpPr>
        <p:spPr>
          <a:xfrm>
            <a:off x="960120" y="1682496"/>
            <a:ext cx="10149840" cy="228600"/>
          </a:xfrm>
          <a:prstGeom prst="rect">
            <a:avLst/>
          </a:prstGeom>
          <a:noFill/>
          <a:ln>
            <a:noFill/>
          </a:ln>
        </p:spPr>
        <p:txBody>
          <a:bodyPr wrap="square" rtlCol="1" anchor="ctr"/>
          <a:lstStyle/>
          <a:p>
            <a:pPr algn="r" rtl="1"/>
            <a:r>
              <a:rPr lang="ar-SA" sz="1000" b="1" rtl="1">
                <a:solidFill>
                  <a:srgbClr val="45D0B0"/>
                </a:solidFill>
                <a:latin typeface="Arial"/>
                <a:cs typeface="Arial"/>
              </a:rPr>
              <a:t>السؤال 01</a:t>
            </a:r>
            <a:endParaRPr lang="ar-SA" sz="1000" rtl="1"/>
          </a:p>
        </p:txBody>
      </p:sp>
      <p:sp>
        <p:nvSpPr>
          <p:cNvPr id="7" name="Text 7"/>
          <p:cNvSpPr txBox="1"/>
          <p:nvPr/>
        </p:nvSpPr>
        <p:spPr>
          <a:xfrm>
            <a:off x="960120" y="1920240"/>
            <a:ext cx="10149840" cy="393192"/>
          </a:xfrm>
          <a:prstGeom prst="rect">
            <a:avLst/>
          </a:prstGeom>
          <a:noFill/>
          <a:ln>
            <a:noFill/>
          </a:ln>
        </p:spPr>
        <p:txBody>
          <a:bodyPr wrap="square" rtlCol="1" anchor="ctr"/>
          <a:lstStyle/>
          <a:p>
            <a:pPr algn="r" rtl="1"/>
            <a:r>
              <a:rPr lang="ar-SA" sz="1500" b="1" rtl="1">
                <a:solidFill>
                  <a:srgbClr val="F7F3EA"/>
                </a:solidFill>
                <a:latin typeface="Arial"/>
                <a:cs typeface="Arial"/>
              </a:rPr>
              <a:t>لماذا نشأت مدن مستقلة كثيرة في اليونان القديمة؟</a:t>
            </a:r>
            <a:endParaRPr lang="ar-SA" sz="1500" rtl="1"/>
          </a:p>
        </p:txBody>
      </p:sp>
      <p:sp>
        <p:nvSpPr>
          <p:cNvPr id="8" name="Text 8"/>
          <p:cNvSpPr txBox="1"/>
          <p:nvPr/>
        </p:nvSpPr>
        <p:spPr>
          <a:xfrm>
            <a:off x="960120" y="2377440"/>
            <a:ext cx="10149840" cy="347472"/>
          </a:xfrm>
          <a:prstGeom prst="rect">
            <a:avLst/>
          </a:prstGeom>
          <a:noFill/>
          <a:ln>
            <a:noFill/>
          </a:ln>
        </p:spPr>
        <p:txBody>
          <a:bodyPr wrap="square" rtlCol="1" anchor="ctr"/>
          <a:lstStyle/>
          <a:p>
            <a:pPr algn="r" rtl="1"/>
            <a:r>
              <a:rPr lang="ar-SA" sz="1250" b="0" rtl="1">
                <a:solidFill>
                  <a:srgbClr val="B7C7C6"/>
                </a:solidFill>
                <a:latin typeface="Arial"/>
                <a:cs typeface="Arial"/>
              </a:rPr>
              <a:t>الإجابة: لأن الجبال وصعوبة الطرق البرية جعلت التواصل بين المستوطنات أصعب.</a:t>
            </a:r>
            <a:endParaRPr lang="ar-SA" sz="1250" rtl="1"/>
          </a:p>
        </p:txBody>
      </p:sp>
      <p:sp>
        <p:nvSpPr>
          <p:cNvPr id="8" name="Shape 8"/>
          <p:cNvSpPr/>
          <p:nvPr/>
        </p:nvSpPr>
        <p:spPr>
          <a:xfrm>
            <a:off x="731520" y="3054096"/>
            <a:ext cx="10698480" cy="1307592"/>
          </a:xfrm>
          <a:prstGeom prst="roundRect">
            <a:avLst/>
          </a:prstGeom>
          <a:solidFill>
            <a:srgbClr val="1C3038"/>
          </a:solidFill>
          <a:ln w="0"/>
        </p:spPr>
      </p:sp>
      <p:sp>
        <p:nvSpPr>
          <p:cNvPr id="9" name="Text 9"/>
          <p:cNvSpPr txBox="1"/>
          <p:nvPr/>
        </p:nvSpPr>
        <p:spPr>
          <a:xfrm>
            <a:off x="960120" y="3163824"/>
            <a:ext cx="10149840" cy="228600"/>
          </a:xfrm>
          <a:prstGeom prst="rect">
            <a:avLst/>
          </a:prstGeom>
          <a:noFill/>
          <a:ln>
            <a:noFill/>
          </a:ln>
        </p:spPr>
        <p:txBody>
          <a:bodyPr wrap="square" rtlCol="1" anchor="ctr"/>
          <a:lstStyle/>
          <a:p>
            <a:pPr algn="r" rtl="1"/>
            <a:r>
              <a:rPr lang="ar-SA" sz="1000" b="1" rtl="1">
                <a:solidFill>
                  <a:srgbClr val="45D0B0"/>
                </a:solidFill>
                <a:latin typeface="Arial"/>
                <a:cs typeface="Arial"/>
              </a:rPr>
              <a:t>السؤال 02</a:t>
            </a:r>
            <a:endParaRPr lang="ar-SA" sz="1000" rtl="1"/>
          </a:p>
        </p:txBody>
      </p:sp>
      <p:sp>
        <p:nvSpPr>
          <p:cNvPr id="10" name="Text 10"/>
          <p:cNvSpPr txBox="1"/>
          <p:nvPr/>
        </p:nvSpPr>
        <p:spPr>
          <a:xfrm>
            <a:off x="960120" y="3401568"/>
            <a:ext cx="10149840" cy="393192"/>
          </a:xfrm>
          <a:prstGeom prst="rect">
            <a:avLst/>
          </a:prstGeom>
          <a:noFill/>
          <a:ln>
            <a:noFill/>
          </a:ln>
        </p:spPr>
        <p:txBody>
          <a:bodyPr wrap="square" rtlCol="1" anchor="ctr"/>
          <a:lstStyle/>
          <a:p>
            <a:pPr algn="r" rtl="1"/>
            <a:r>
              <a:rPr lang="ar-SA" sz="1500" b="1" rtl="1">
                <a:solidFill>
                  <a:srgbClr val="F7F3EA"/>
                </a:solidFill>
                <a:latin typeface="Arial"/>
                <a:cs typeface="Arial"/>
              </a:rPr>
              <a:t>ما نظام الحكم الذي اشتهرت به أثينا؟</a:t>
            </a:r>
            <a:endParaRPr lang="ar-SA" sz="1500" rtl="1"/>
          </a:p>
        </p:txBody>
      </p:sp>
      <p:sp>
        <p:nvSpPr>
          <p:cNvPr id="11" name="Text 11"/>
          <p:cNvSpPr txBox="1"/>
          <p:nvPr/>
        </p:nvSpPr>
        <p:spPr>
          <a:xfrm>
            <a:off x="960120" y="3858768"/>
            <a:ext cx="10149840" cy="347472"/>
          </a:xfrm>
          <a:prstGeom prst="rect">
            <a:avLst/>
          </a:prstGeom>
          <a:noFill/>
          <a:ln>
            <a:noFill/>
          </a:ln>
        </p:spPr>
        <p:txBody>
          <a:bodyPr wrap="square" rtlCol="1" anchor="ctr"/>
          <a:lstStyle/>
          <a:p>
            <a:pPr algn="r" rtl="1"/>
            <a:r>
              <a:rPr lang="ar-SA" sz="1250" b="0" rtl="1">
                <a:solidFill>
                  <a:srgbClr val="B7C7C6"/>
                </a:solidFill>
                <a:latin typeface="Arial"/>
                <a:cs typeface="Arial"/>
              </a:rPr>
              <a:t>الإجابة: الديمقراطية.</a:t>
            </a:r>
            <a:endParaRPr lang="ar-SA" sz="1250" rtl="1"/>
          </a:p>
        </p:txBody>
      </p:sp>
      <p:sp>
        <p:nvSpPr>
          <p:cNvPr id="11" name="Shape 11"/>
          <p:cNvSpPr/>
          <p:nvPr/>
        </p:nvSpPr>
        <p:spPr>
          <a:xfrm>
            <a:off x="731520" y="4535424"/>
            <a:ext cx="10698480" cy="1307592"/>
          </a:xfrm>
          <a:prstGeom prst="roundRect">
            <a:avLst/>
          </a:prstGeom>
          <a:solidFill>
            <a:srgbClr val="1C3038"/>
          </a:solidFill>
          <a:ln w="0"/>
        </p:spPr>
      </p:sp>
      <p:sp>
        <p:nvSpPr>
          <p:cNvPr id="12" name="Text 12"/>
          <p:cNvSpPr txBox="1"/>
          <p:nvPr/>
        </p:nvSpPr>
        <p:spPr>
          <a:xfrm>
            <a:off x="960120" y="4645152"/>
            <a:ext cx="10149840" cy="228600"/>
          </a:xfrm>
          <a:prstGeom prst="rect">
            <a:avLst/>
          </a:prstGeom>
          <a:noFill/>
          <a:ln>
            <a:noFill/>
          </a:ln>
        </p:spPr>
        <p:txBody>
          <a:bodyPr wrap="square" rtlCol="1" anchor="ctr"/>
          <a:lstStyle/>
          <a:p>
            <a:pPr algn="r" rtl="1"/>
            <a:r>
              <a:rPr lang="ar-SA" sz="1000" b="1" rtl="1">
                <a:solidFill>
                  <a:srgbClr val="45D0B0"/>
                </a:solidFill>
                <a:latin typeface="Arial"/>
                <a:cs typeface="Arial"/>
              </a:rPr>
              <a:t>السؤال 03</a:t>
            </a:r>
            <a:endParaRPr lang="ar-SA" sz="1000" rtl="1"/>
          </a:p>
        </p:txBody>
      </p:sp>
      <p:sp>
        <p:nvSpPr>
          <p:cNvPr id="13" name="Text 13"/>
          <p:cNvSpPr txBox="1"/>
          <p:nvPr/>
        </p:nvSpPr>
        <p:spPr>
          <a:xfrm>
            <a:off x="960120" y="4882896"/>
            <a:ext cx="10149840" cy="393192"/>
          </a:xfrm>
          <a:prstGeom prst="rect">
            <a:avLst/>
          </a:prstGeom>
          <a:noFill/>
          <a:ln>
            <a:noFill/>
          </a:ln>
        </p:spPr>
        <p:txBody>
          <a:bodyPr wrap="square" rtlCol="1" anchor="ctr"/>
          <a:lstStyle/>
          <a:p>
            <a:pPr algn="r" rtl="1"/>
            <a:r>
              <a:rPr lang="ar-SA" sz="1500" b="1" rtl="1">
                <a:solidFill>
                  <a:srgbClr val="F7F3EA"/>
                </a:solidFill>
                <a:latin typeface="Arial"/>
                <a:cs typeface="Arial"/>
              </a:rPr>
              <a:t>بماذا اشتهرت إسبرطة؟</a:t>
            </a:r>
            <a:endParaRPr lang="ar-SA" sz="1500" rtl="1"/>
          </a:p>
        </p:txBody>
      </p:sp>
      <p:sp>
        <p:nvSpPr>
          <p:cNvPr id="14" name="Text 14"/>
          <p:cNvSpPr txBox="1"/>
          <p:nvPr/>
        </p:nvSpPr>
        <p:spPr>
          <a:xfrm>
            <a:off x="960120" y="5340096"/>
            <a:ext cx="10149840" cy="347472"/>
          </a:xfrm>
          <a:prstGeom prst="rect">
            <a:avLst/>
          </a:prstGeom>
          <a:noFill/>
          <a:ln>
            <a:noFill/>
          </a:ln>
        </p:spPr>
        <p:txBody>
          <a:bodyPr wrap="square" rtlCol="1" anchor="ctr"/>
          <a:lstStyle/>
          <a:p>
            <a:pPr algn="r" rtl="1"/>
            <a:r>
              <a:rPr lang="ar-SA" sz="1250" b="0" rtl="1">
                <a:solidFill>
                  <a:srgbClr val="B7C7C6"/>
                </a:solidFill>
                <a:latin typeface="Arial"/>
                <a:cs typeface="Arial"/>
              </a:rPr>
              <a:t>الإجابة: بالقوة والانضباط والتدريب العسكري منذ الصغر.</a:t>
            </a:r>
            <a:endParaRPr lang="ar-SA" sz="1250" rtl="1"/>
          </a:p>
        </p:txBody>
      </p:sp>
      <p:sp>
        <p:nvSpPr>
          <p:cNvPr id="50" name="Text 50"/>
          <p:cNvSpPr txBox="1"/>
          <p:nvPr/>
        </p:nvSpPr>
        <p:spPr>
          <a:xfrm>
            <a:off x="731520" y="6428232"/>
            <a:ext cx="10698480" cy="182880"/>
          </a:xfrm>
          <a:prstGeom prst="rect">
            <a:avLst/>
          </a:prstGeom>
          <a:noFill/>
          <a:ln>
            <a:noFill/>
          </a:ln>
        </p:spPr>
        <p:txBody>
          <a:bodyPr wrap="square" rtlCol="1" anchor="ctr"/>
          <a:lstStyle/>
          <a:p>
            <a:pPr algn="r" rtl="1"/>
            <a:r>
              <a:rPr lang="ar-SA" sz="900" b="0" rtl="1">
                <a:solidFill>
                  <a:srgbClr val="B7C7C6"/>
                </a:solidFill>
                <a:latin typeface="Arial"/>
                <a:cs typeface="Arial"/>
              </a:rPr>
              <a:t>اليونان القديمة</a:t>
            </a:r>
            <a:endParaRPr lang="ar-SA" sz="900" rtl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showMasterSp="1">
  <p:cSld>
    <p:bg>
      <p:bgPr>
        <a:solidFill>
          <a:srgbClr val="1221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731520" y="457200"/>
            <a:ext cx="10698480" cy="329184"/>
          </a:xfrm>
          <a:prstGeom prst="rect">
            <a:avLst/>
          </a:prstGeom>
          <a:noFill/>
          <a:ln>
            <a:noFill/>
          </a:ln>
        </p:spPr>
        <p:txBody>
          <a:bodyPr wrap="square" rtlCol="1" anchor="ctr"/>
          <a:lstStyle/>
          <a:p>
            <a:pPr algn="r" rtl="1"/>
            <a:r>
              <a:rPr lang="ar-SA" sz="1300" b="1" rtl="1">
                <a:solidFill>
                  <a:srgbClr val="F5BD63"/>
                </a:solidFill>
                <a:latin typeface="Arial"/>
                <a:cs typeface="Arial"/>
              </a:rPr>
              <a:t>المحور 02</a:t>
            </a:r>
            <a:endParaRPr lang="ar-SA" sz="1300" rtl="1"/>
          </a:p>
        </p:txBody>
      </p:sp>
      <p:sp>
        <p:nvSpPr>
          <p:cNvPr id="3" name="Text 3"/>
          <p:cNvSpPr txBox="1"/>
          <p:nvPr/>
        </p:nvSpPr>
        <p:spPr>
          <a:xfrm>
            <a:off x="731520" y="822960"/>
            <a:ext cx="10698480" cy="484632"/>
          </a:xfrm>
          <a:prstGeom prst="rect">
            <a:avLst/>
          </a:prstGeom>
          <a:noFill/>
          <a:ln>
            <a:noFill/>
          </a:ln>
        </p:spPr>
        <p:txBody>
          <a:bodyPr wrap="square" rtlCol="1" anchor="ctr"/>
          <a:lstStyle/>
          <a:p>
            <a:pPr algn="r" rtl="1"/>
            <a:r>
              <a:rPr lang="ar-SA" sz="2500" b="1" rtl="1">
                <a:solidFill>
                  <a:srgbClr val="F7F3EA"/>
                </a:solidFill>
                <a:latin typeface="Arial"/>
                <a:cs typeface="Arial"/>
              </a:rPr>
              <a:t>أثينا وإسبرطة والإسكندر الأكبر</a:t>
            </a:r>
            <a:endParaRPr lang="ar-SA" sz="2500" rtl="1"/>
          </a:p>
        </p:txBody>
      </p:sp>
      <p:sp>
        <p:nvSpPr>
          <p:cNvPr id="4" name="Shape 4"/>
          <p:cNvSpPr/>
          <p:nvPr/>
        </p:nvSpPr>
        <p:spPr>
          <a:xfrm>
            <a:off x="731520" y="1399032"/>
            <a:ext cx="10698480" cy="22860"/>
          </a:xfrm>
          <a:prstGeom prst="rect">
            <a:avLst/>
          </a:prstGeom>
          <a:solidFill>
            <a:srgbClr val="F5BD63"/>
          </a:solidFill>
          <a:ln w="0"/>
        </p:spPr>
      </p:sp>
      <p:sp>
        <p:nvSpPr>
          <p:cNvPr id="5" name="Shape 5"/>
          <p:cNvSpPr/>
          <p:nvPr/>
        </p:nvSpPr>
        <p:spPr>
          <a:xfrm>
            <a:off x="731520" y="1572768"/>
            <a:ext cx="10698480" cy="1307592"/>
          </a:xfrm>
          <a:prstGeom prst="roundRect">
            <a:avLst/>
          </a:prstGeom>
          <a:solidFill>
            <a:srgbClr val="1C3038"/>
          </a:solidFill>
          <a:ln w="0"/>
        </p:spPr>
      </p:sp>
      <p:sp>
        <p:nvSpPr>
          <p:cNvPr id="6" name="Text 6"/>
          <p:cNvSpPr txBox="1"/>
          <p:nvPr/>
        </p:nvSpPr>
        <p:spPr>
          <a:xfrm>
            <a:off x="960120" y="1682496"/>
            <a:ext cx="10149840" cy="228600"/>
          </a:xfrm>
          <a:prstGeom prst="rect">
            <a:avLst/>
          </a:prstGeom>
          <a:noFill/>
          <a:ln>
            <a:noFill/>
          </a:ln>
        </p:spPr>
        <p:txBody>
          <a:bodyPr wrap="square" rtlCol="1" anchor="ctr"/>
          <a:lstStyle/>
          <a:p>
            <a:pPr algn="r" rtl="1"/>
            <a:r>
              <a:rPr lang="ar-SA" sz="1000" b="1" rtl="1">
                <a:solidFill>
                  <a:srgbClr val="F5BD63"/>
                </a:solidFill>
                <a:latin typeface="Arial"/>
                <a:cs typeface="Arial"/>
              </a:rPr>
              <a:t>السؤال 04</a:t>
            </a:r>
            <a:endParaRPr lang="ar-SA" sz="1000" rtl="1"/>
          </a:p>
        </p:txBody>
      </p:sp>
      <p:sp>
        <p:nvSpPr>
          <p:cNvPr id="7" name="Text 7"/>
          <p:cNvSpPr txBox="1"/>
          <p:nvPr/>
        </p:nvSpPr>
        <p:spPr>
          <a:xfrm>
            <a:off x="960120" y="1920240"/>
            <a:ext cx="10149840" cy="393192"/>
          </a:xfrm>
          <a:prstGeom prst="rect">
            <a:avLst/>
          </a:prstGeom>
          <a:noFill/>
          <a:ln>
            <a:noFill/>
          </a:ln>
        </p:spPr>
        <p:txBody>
          <a:bodyPr wrap="square" rtlCol="1" anchor="ctr"/>
          <a:lstStyle/>
          <a:p>
            <a:pPr algn="r" rtl="1"/>
            <a:r>
              <a:rPr lang="ar-SA" sz="1500" b="1" rtl="1">
                <a:solidFill>
                  <a:srgbClr val="F7F3EA"/>
                </a:solidFill>
                <a:latin typeface="Arial"/>
                <a:cs typeface="Arial"/>
              </a:rPr>
              <a:t>ماذا حدث في الصراع بين أثينا وإسبرطة؟</a:t>
            </a:r>
            <a:endParaRPr lang="ar-SA" sz="1500" rtl="1"/>
          </a:p>
        </p:txBody>
      </p:sp>
      <p:sp>
        <p:nvSpPr>
          <p:cNvPr id="8" name="Text 8"/>
          <p:cNvSpPr txBox="1"/>
          <p:nvPr/>
        </p:nvSpPr>
        <p:spPr>
          <a:xfrm>
            <a:off x="960120" y="2377440"/>
            <a:ext cx="10149840" cy="347472"/>
          </a:xfrm>
          <a:prstGeom prst="rect">
            <a:avLst/>
          </a:prstGeom>
          <a:noFill/>
          <a:ln>
            <a:noFill/>
          </a:ln>
        </p:spPr>
        <p:txBody>
          <a:bodyPr wrap="square" rtlCol="1" anchor="ctr"/>
          <a:lstStyle/>
          <a:p>
            <a:pPr algn="r" rtl="1"/>
            <a:r>
              <a:rPr lang="ar-SA" sz="1250" b="0" rtl="1">
                <a:solidFill>
                  <a:srgbClr val="B7C7C6"/>
                </a:solidFill>
                <a:latin typeface="Arial"/>
                <a:cs typeface="Arial"/>
              </a:rPr>
              <a:t>الإجابة: انتصرت إسبرطة على أثينا، لكن سيادتها لم تدم طويلًا.</a:t>
            </a:r>
            <a:endParaRPr lang="ar-SA" sz="1250" rtl="1"/>
          </a:p>
        </p:txBody>
      </p:sp>
      <p:sp>
        <p:nvSpPr>
          <p:cNvPr id="8" name="Shape 8"/>
          <p:cNvSpPr/>
          <p:nvPr/>
        </p:nvSpPr>
        <p:spPr>
          <a:xfrm>
            <a:off x="731520" y="3054096"/>
            <a:ext cx="10698480" cy="1307592"/>
          </a:xfrm>
          <a:prstGeom prst="roundRect">
            <a:avLst/>
          </a:prstGeom>
          <a:solidFill>
            <a:srgbClr val="1C3038"/>
          </a:solidFill>
          <a:ln w="0"/>
        </p:spPr>
      </p:sp>
      <p:sp>
        <p:nvSpPr>
          <p:cNvPr id="9" name="Text 9"/>
          <p:cNvSpPr txBox="1"/>
          <p:nvPr/>
        </p:nvSpPr>
        <p:spPr>
          <a:xfrm>
            <a:off x="960120" y="3163824"/>
            <a:ext cx="10149840" cy="228600"/>
          </a:xfrm>
          <a:prstGeom prst="rect">
            <a:avLst/>
          </a:prstGeom>
          <a:noFill/>
          <a:ln>
            <a:noFill/>
          </a:ln>
        </p:spPr>
        <p:txBody>
          <a:bodyPr wrap="square" rtlCol="1" anchor="ctr"/>
          <a:lstStyle/>
          <a:p>
            <a:pPr algn="r" rtl="1"/>
            <a:r>
              <a:rPr lang="ar-SA" sz="1000" b="1" rtl="1">
                <a:solidFill>
                  <a:srgbClr val="F5BD63"/>
                </a:solidFill>
                <a:latin typeface="Arial"/>
                <a:cs typeface="Arial"/>
              </a:rPr>
              <a:t>السؤال 05</a:t>
            </a:r>
            <a:endParaRPr lang="ar-SA" sz="1000" rtl="1"/>
          </a:p>
        </p:txBody>
      </p:sp>
      <p:sp>
        <p:nvSpPr>
          <p:cNvPr id="10" name="Text 10"/>
          <p:cNvSpPr txBox="1"/>
          <p:nvPr/>
        </p:nvSpPr>
        <p:spPr>
          <a:xfrm>
            <a:off x="960120" y="3401568"/>
            <a:ext cx="10149840" cy="393192"/>
          </a:xfrm>
          <a:prstGeom prst="rect">
            <a:avLst/>
          </a:prstGeom>
          <a:noFill/>
          <a:ln>
            <a:noFill/>
          </a:ln>
        </p:spPr>
        <p:txBody>
          <a:bodyPr wrap="square" rtlCol="1" anchor="ctr"/>
          <a:lstStyle/>
          <a:p>
            <a:pPr algn="r" rtl="1"/>
            <a:r>
              <a:rPr lang="ar-SA" sz="1500" b="1" rtl="1">
                <a:solidFill>
                  <a:srgbClr val="F7F3EA"/>
                </a:solidFill>
                <a:latin typeface="Arial"/>
                <a:cs typeface="Arial"/>
              </a:rPr>
              <a:t>ماذا فعل الإسكندر الأكبر بعد سيطرته على المدن اليونانية؟</a:t>
            </a:r>
            <a:endParaRPr lang="ar-SA" sz="1500" rtl="1"/>
          </a:p>
        </p:txBody>
      </p:sp>
      <p:sp>
        <p:nvSpPr>
          <p:cNvPr id="11" name="Text 11"/>
          <p:cNvSpPr txBox="1"/>
          <p:nvPr/>
        </p:nvSpPr>
        <p:spPr>
          <a:xfrm>
            <a:off x="960120" y="3858768"/>
            <a:ext cx="10149840" cy="347472"/>
          </a:xfrm>
          <a:prstGeom prst="rect">
            <a:avLst/>
          </a:prstGeom>
          <a:noFill/>
          <a:ln>
            <a:noFill/>
          </a:ln>
        </p:spPr>
        <p:txBody>
          <a:bodyPr wrap="square" rtlCol="1" anchor="ctr"/>
          <a:lstStyle/>
          <a:p>
            <a:pPr algn="r" rtl="1"/>
            <a:r>
              <a:rPr lang="ar-SA" sz="1250" b="0" rtl="1">
                <a:solidFill>
                  <a:srgbClr val="B7C7C6"/>
                </a:solidFill>
                <a:latin typeface="Arial"/>
                <a:cs typeface="Arial"/>
              </a:rPr>
              <a:t>الإجابة: تحدى الإمبراطورية الفارسية وهزمها، ثم وسّع إمبراطوريته إلى مناطق واسعة.</a:t>
            </a:r>
            <a:endParaRPr lang="ar-SA" sz="1250" rtl="1"/>
          </a:p>
        </p:txBody>
      </p:sp>
      <p:sp>
        <p:nvSpPr>
          <p:cNvPr id="11" name="Shape 11"/>
          <p:cNvSpPr/>
          <p:nvPr/>
        </p:nvSpPr>
        <p:spPr>
          <a:xfrm>
            <a:off x="731520" y="4535424"/>
            <a:ext cx="10698480" cy="1307592"/>
          </a:xfrm>
          <a:prstGeom prst="roundRect">
            <a:avLst/>
          </a:prstGeom>
          <a:solidFill>
            <a:srgbClr val="1C3038"/>
          </a:solidFill>
          <a:ln w="0"/>
        </p:spPr>
      </p:sp>
      <p:sp>
        <p:nvSpPr>
          <p:cNvPr id="12" name="Text 12"/>
          <p:cNvSpPr txBox="1"/>
          <p:nvPr/>
        </p:nvSpPr>
        <p:spPr>
          <a:xfrm>
            <a:off x="960120" y="4645152"/>
            <a:ext cx="10149840" cy="228600"/>
          </a:xfrm>
          <a:prstGeom prst="rect">
            <a:avLst/>
          </a:prstGeom>
          <a:noFill/>
          <a:ln>
            <a:noFill/>
          </a:ln>
        </p:spPr>
        <p:txBody>
          <a:bodyPr wrap="square" rtlCol="1" anchor="ctr"/>
          <a:lstStyle/>
          <a:p>
            <a:pPr algn="r" rtl="1"/>
            <a:r>
              <a:rPr lang="ar-SA" sz="1000" b="1" rtl="1">
                <a:solidFill>
                  <a:srgbClr val="F5BD63"/>
                </a:solidFill>
                <a:latin typeface="Arial"/>
                <a:cs typeface="Arial"/>
              </a:rPr>
              <a:t>السؤال 06</a:t>
            </a:r>
            <a:endParaRPr lang="ar-SA" sz="1000" rtl="1"/>
          </a:p>
        </p:txBody>
      </p:sp>
      <p:sp>
        <p:nvSpPr>
          <p:cNvPr id="13" name="Text 13"/>
          <p:cNvSpPr txBox="1"/>
          <p:nvPr/>
        </p:nvSpPr>
        <p:spPr>
          <a:xfrm>
            <a:off x="960120" y="4882896"/>
            <a:ext cx="10149840" cy="393192"/>
          </a:xfrm>
          <a:prstGeom prst="rect">
            <a:avLst/>
          </a:prstGeom>
          <a:noFill/>
          <a:ln>
            <a:noFill/>
          </a:ln>
        </p:spPr>
        <p:txBody>
          <a:bodyPr wrap="square" rtlCol="1" anchor="ctr"/>
          <a:lstStyle/>
          <a:p>
            <a:pPr algn="r" rtl="1"/>
            <a:r>
              <a:rPr lang="ar-SA" sz="1500" b="1" rtl="1">
                <a:solidFill>
                  <a:srgbClr val="F7F3EA"/>
                </a:solidFill>
                <a:latin typeface="Arial"/>
                <a:cs typeface="Arial"/>
              </a:rPr>
              <a:t>ماذا حدث لإمبراطورية الإسكندر بعد وفاته؟</a:t>
            </a:r>
            <a:endParaRPr lang="ar-SA" sz="1500" rtl="1"/>
          </a:p>
        </p:txBody>
      </p:sp>
      <p:sp>
        <p:nvSpPr>
          <p:cNvPr id="14" name="Text 14"/>
          <p:cNvSpPr txBox="1"/>
          <p:nvPr/>
        </p:nvSpPr>
        <p:spPr>
          <a:xfrm>
            <a:off x="960120" y="5340096"/>
            <a:ext cx="10149840" cy="347472"/>
          </a:xfrm>
          <a:prstGeom prst="rect">
            <a:avLst/>
          </a:prstGeom>
          <a:noFill/>
          <a:ln>
            <a:noFill/>
          </a:ln>
        </p:spPr>
        <p:txBody>
          <a:bodyPr wrap="square" rtlCol="1" anchor="ctr"/>
          <a:lstStyle/>
          <a:p>
            <a:pPr algn="r" rtl="1"/>
            <a:r>
              <a:rPr lang="ar-SA" sz="1250" b="0" rtl="1">
                <a:solidFill>
                  <a:srgbClr val="B7C7C6"/>
                </a:solidFill>
                <a:latin typeface="Arial"/>
                <a:cs typeface="Arial"/>
              </a:rPr>
              <a:t>الإجابة: انقسمت بين كبار قادته.</a:t>
            </a:r>
            <a:endParaRPr lang="ar-SA" sz="1250" rtl="1"/>
          </a:p>
        </p:txBody>
      </p:sp>
      <p:sp>
        <p:nvSpPr>
          <p:cNvPr id="50" name="Text 50"/>
          <p:cNvSpPr txBox="1"/>
          <p:nvPr/>
        </p:nvSpPr>
        <p:spPr>
          <a:xfrm>
            <a:off x="731520" y="6428232"/>
            <a:ext cx="10698480" cy="182880"/>
          </a:xfrm>
          <a:prstGeom prst="rect">
            <a:avLst/>
          </a:prstGeom>
          <a:noFill/>
          <a:ln>
            <a:noFill/>
          </a:ln>
        </p:spPr>
        <p:txBody>
          <a:bodyPr wrap="square" rtlCol="1" anchor="ctr"/>
          <a:lstStyle/>
          <a:p>
            <a:pPr algn="r" rtl="1"/>
            <a:r>
              <a:rPr lang="ar-SA" sz="900" b="0" rtl="1">
                <a:solidFill>
                  <a:srgbClr val="B7C7C6"/>
                </a:solidFill>
                <a:latin typeface="Arial"/>
                <a:cs typeface="Arial"/>
              </a:rPr>
              <a:t>اليونان القديمة</a:t>
            </a:r>
            <a:endParaRPr lang="ar-SA" sz="900" rtl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showMasterSp="1">
  <p:cSld>
    <p:bg>
      <p:bgPr>
        <a:solidFill>
          <a:srgbClr val="1221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731520" y="457200"/>
            <a:ext cx="10698480" cy="329184"/>
          </a:xfrm>
          <a:prstGeom prst="rect">
            <a:avLst/>
          </a:prstGeom>
          <a:noFill/>
          <a:ln>
            <a:noFill/>
          </a:ln>
        </p:spPr>
        <p:txBody>
          <a:bodyPr wrap="square" rtlCol="1" anchor="ctr"/>
          <a:lstStyle/>
          <a:p>
            <a:pPr algn="r" rtl="1"/>
            <a:r>
              <a:rPr lang="ar-SA" sz="1300" b="1" rtl="1">
                <a:solidFill>
                  <a:srgbClr val="78B9E8"/>
                </a:solidFill>
                <a:latin typeface="Arial"/>
                <a:cs typeface="Arial"/>
              </a:rPr>
              <a:t>المحور 03</a:t>
            </a:r>
            <a:endParaRPr lang="ar-SA" sz="1300" rtl="1"/>
          </a:p>
        </p:txBody>
      </p:sp>
      <p:sp>
        <p:nvSpPr>
          <p:cNvPr id="3" name="Text 3"/>
          <p:cNvSpPr txBox="1"/>
          <p:nvPr/>
        </p:nvSpPr>
        <p:spPr>
          <a:xfrm>
            <a:off x="731520" y="822960"/>
            <a:ext cx="10698480" cy="484632"/>
          </a:xfrm>
          <a:prstGeom prst="rect">
            <a:avLst/>
          </a:prstGeom>
          <a:noFill/>
          <a:ln>
            <a:noFill/>
          </a:ln>
        </p:spPr>
        <p:txBody>
          <a:bodyPr wrap="square" rtlCol="1" anchor="ctr"/>
          <a:lstStyle/>
          <a:p>
            <a:pPr algn="r" rtl="1"/>
            <a:r>
              <a:rPr lang="ar-SA" sz="2500" b="1" rtl="1">
                <a:solidFill>
                  <a:srgbClr val="F7F3EA"/>
                </a:solidFill>
                <a:latin typeface="Arial"/>
                <a:cs typeface="Arial"/>
              </a:rPr>
              <a:t>الحضارة الهلنستية والاقتصاد</a:t>
            </a:r>
            <a:endParaRPr lang="ar-SA" sz="2500" rtl="1"/>
          </a:p>
        </p:txBody>
      </p:sp>
      <p:sp>
        <p:nvSpPr>
          <p:cNvPr id="4" name="Shape 4"/>
          <p:cNvSpPr/>
          <p:nvPr/>
        </p:nvSpPr>
        <p:spPr>
          <a:xfrm>
            <a:off x="731520" y="1399032"/>
            <a:ext cx="10698480" cy="22860"/>
          </a:xfrm>
          <a:prstGeom prst="rect">
            <a:avLst/>
          </a:prstGeom>
          <a:solidFill>
            <a:srgbClr val="78B9E8"/>
          </a:solidFill>
          <a:ln w="0"/>
        </p:spPr>
      </p:sp>
      <p:sp>
        <p:nvSpPr>
          <p:cNvPr id="5" name="Shape 5"/>
          <p:cNvSpPr/>
          <p:nvPr/>
        </p:nvSpPr>
        <p:spPr>
          <a:xfrm>
            <a:off x="731520" y="1572768"/>
            <a:ext cx="10698480" cy="1307592"/>
          </a:xfrm>
          <a:prstGeom prst="roundRect">
            <a:avLst/>
          </a:prstGeom>
          <a:solidFill>
            <a:srgbClr val="1C3038"/>
          </a:solidFill>
          <a:ln w="0"/>
        </p:spPr>
      </p:sp>
      <p:sp>
        <p:nvSpPr>
          <p:cNvPr id="6" name="Text 6"/>
          <p:cNvSpPr txBox="1"/>
          <p:nvPr/>
        </p:nvSpPr>
        <p:spPr>
          <a:xfrm>
            <a:off x="960120" y="1682496"/>
            <a:ext cx="10149840" cy="228600"/>
          </a:xfrm>
          <a:prstGeom prst="rect">
            <a:avLst/>
          </a:prstGeom>
          <a:noFill/>
          <a:ln>
            <a:noFill/>
          </a:ln>
        </p:spPr>
        <p:txBody>
          <a:bodyPr wrap="square" rtlCol="1" anchor="ctr"/>
          <a:lstStyle/>
          <a:p>
            <a:pPr algn="r" rtl="1"/>
            <a:r>
              <a:rPr lang="ar-SA" sz="1000" b="1" rtl="1">
                <a:solidFill>
                  <a:srgbClr val="78B9E8"/>
                </a:solidFill>
                <a:latin typeface="Arial"/>
                <a:cs typeface="Arial"/>
              </a:rPr>
              <a:t>السؤال 07</a:t>
            </a:r>
            <a:endParaRPr lang="ar-SA" sz="1000" rtl="1"/>
          </a:p>
        </p:txBody>
      </p:sp>
      <p:sp>
        <p:nvSpPr>
          <p:cNvPr id="7" name="Text 7"/>
          <p:cNvSpPr txBox="1"/>
          <p:nvPr/>
        </p:nvSpPr>
        <p:spPr>
          <a:xfrm>
            <a:off x="960120" y="1920240"/>
            <a:ext cx="10149840" cy="393192"/>
          </a:xfrm>
          <a:prstGeom prst="rect">
            <a:avLst/>
          </a:prstGeom>
          <a:noFill/>
          <a:ln>
            <a:noFill/>
          </a:ln>
        </p:spPr>
        <p:txBody>
          <a:bodyPr wrap="square" rtlCol="1" anchor="ctr"/>
          <a:lstStyle/>
          <a:p>
            <a:pPr algn="r" rtl="1"/>
            <a:r>
              <a:rPr lang="ar-SA" sz="1500" b="1" rtl="1">
                <a:solidFill>
                  <a:srgbClr val="F7F3EA"/>
                </a:solidFill>
                <a:latin typeface="Arial"/>
                <a:cs typeface="Arial"/>
              </a:rPr>
              <a:t>ما المقصود بالحضارة الهلنستية؟</a:t>
            </a:r>
            <a:endParaRPr lang="ar-SA" sz="1500" rtl="1"/>
          </a:p>
        </p:txBody>
      </p:sp>
      <p:sp>
        <p:nvSpPr>
          <p:cNvPr id="8" name="Text 8"/>
          <p:cNvSpPr txBox="1"/>
          <p:nvPr/>
        </p:nvSpPr>
        <p:spPr>
          <a:xfrm>
            <a:off x="960120" y="2377440"/>
            <a:ext cx="10149840" cy="347472"/>
          </a:xfrm>
          <a:prstGeom prst="rect">
            <a:avLst/>
          </a:prstGeom>
          <a:noFill/>
          <a:ln>
            <a:noFill/>
          </a:ln>
        </p:spPr>
        <p:txBody>
          <a:bodyPr wrap="square" rtlCol="1" anchor="ctr"/>
          <a:lstStyle/>
          <a:p>
            <a:pPr algn="r" rtl="1"/>
            <a:r>
              <a:rPr lang="ar-SA" sz="1250" b="0" rtl="1">
                <a:solidFill>
                  <a:srgbClr val="B7C7C6"/>
                </a:solidFill>
                <a:latin typeface="Arial"/>
                <a:cs typeface="Arial"/>
              </a:rPr>
              <a:t>الإجابة: امتزاج الثقافة اليونانية بثقافات الشرق.</a:t>
            </a:r>
            <a:endParaRPr lang="ar-SA" sz="1250" rtl="1"/>
          </a:p>
        </p:txBody>
      </p:sp>
      <p:sp>
        <p:nvSpPr>
          <p:cNvPr id="8" name="Shape 8"/>
          <p:cNvSpPr/>
          <p:nvPr/>
        </p:nvSpPr>
        <p:spPr>
          <a:xfrm>
            <a:off x="731520" y="3054096"/>
            <a:ext cx="10698480" cy="1307592"/>
          </a:xfrm>
          <a:prstGeom prst="roundRect">
            <a:avLst/>
          </a:prstGeom>
          <a:solidFill>
            <a:srgbClr val="1C3038"/>
          </a:solidFill>
          <a:ln w="0"/>
        </p:spPr>
      </p:sp>
      <p:sp>
        <p:nvSpPr>
          <p:cNvPr id="9" name="Text 9"/>
          <p:cNvSpPr txBox="1"/>
          <p:nvPr/>
        </p:nvSpPr>
        <p:spPr>
          <a:xfrm>
            <a:off x="960120" y="3163824"/>
            <a:ext cx="10149840" cy="228600"/>
          </a:xfrm>
          <a:prstGeom prst="rect">
            <a:avLst/>
          </a:prstGeom>
          <a:noFill/>
          <a:ln>
            <a:noFill/>
          </a:ln>
        </p:spPr>
        <p:txBody>
          <a:bodyPr wrap="square" rtlCol="1" anchor="ctr"/>
          <a:lstStyle/>
          <a:p>
            <a:pPr algn="r" rtl="1"/>
            <a:r>
              <a:rPr lang="ar-SA" sz="1000" b="1" rtl="1">
                <a:solidFill>
                  <a:srgbClr val="78B9E8"/>
                </a:solidFill>
                <a:latin typeface="Arial"/>
                <a:cs typeface="Arial"/>
              </a:rPr>
              <a:t>السؤال 08</a:t>
            </a:r>
            <a:endParaRPr lang="ar-SA" sz="1000" rtl="1"/>
          </a:p>
        </p:txBody>
      </p:sp>
      <p:sp>
        <p:nvSpPr>
          <p:cNvPr id="10" name="Text 10"/>
          <p:cNvSpPr txBox="1"/>
          <p:nvPr/>
        </p:nvSpPr>
        <p:spPr>
          <a:xfrm>
            <a:off x="960120" y="3401568"/>
            <a:ext cx="10149840" cy="393192"/>
          </a:xfrm>
          <a:prstGeom prst="rect">
            <a:avLst/>
          </a:prstGeom>
          <a:noFill/>
          <a:ln>
            <a:noFill/>
          </a:ln>
        </p:spPr>
        <p:txBody>
          <a:bodyPr wrap="square" rtlCol="1" anchor="ctr"/>
          <a:lstStyle/>
          <a:p>
            <a:pPr algn="r" rtl="1"/>
            <a:r>
              <a:rPr lang="ar-SA" sz="1500" b="1" rtl="1">
                <a:solidFill>
                  <a:srgbClr val="F7F3EA"/>
                </a:solidFill>
                <a:latin typeface="Arial"/>
                <a:cs typeface="Arial"/>
              </a:rPr>
              <a:t>اذكر ثلاثة محاصيل مهمة في الحياة الاقتصادية اليونانية.</a:t>
            </a:r>
            <a:endParaRPr lang="ar-SA" sz="1500" rtl="1"/>
          </a:p>
        </p:txBody>
      </p:sp>
      <p:sp>
        <p:nvSpPr>
          <p:cNvPr id="11" name="Text 11"/>
          <p:cNvSpPr txBox="1"/>
          <p:nvPr/>
        </p:nvSpPr>
        <p:spPr>
          <a:xfrm>
            <a:off x="960120" y="3858768"/>
            <a:ext cx="10149840" cy="347472"/>
          </a:xfrm>
          <a:prstGeom prst="rect">
            <a:avLst/>
          </a:prstGeom>
          <a:noFill/>
          <a:ln>
            <a:noFill/>
          </a:ln>
        </p:spPr>
        <p:txBody>
          <a:bodyPr wrap="square" rtlCol="1" anchor="ctr"/>
          <a:lstStyle/>
          <a:p>
            <a:pPr algn="r" rtl="1"/>
            <a:r>
              <a:rPr lang="ar-SA" sz="1250" b="0" rtl="1">
                <a:solidFill>
                  <a:srgbClr val="B7C7C6"/>
                </a:solidFill>
                <a:latin typeface="Arial"/>
                <a:cs typeface="Arial"/>
              </a:rPr>
              <a:t>الإجابة: الحبوب، الزيتون، العنب.</a:t>
            </a:r>
            <a:endParaRPr lang="ar-SA" sz="1250" rtl="1"/>
          </a:p>
        </p:txBody>
      </p:sp>
      <p:sp>
        <p:nvSpPr>
          <p:cNvPr id="11" name="Shape 11"/>
          <p:cNvSpPr/>
          <p:nvPr/>
        </p:nvSpPr>
        <p:spPr>
          <a:xfrm>
            <a:off x="731520" y="4535424"/>
            <a:ext cx="10698480" cy="1307592"/>
          </a:xfrm>
          <a:prstGeom prst="roundRect">
            <a:avLst/>
          </a:prstGeom>
          <a:solidFill>
            <a:srgbClr val="1C3038"/>
          </a:solidFill>
          <a:ln w="0"/>
        </p:spPr>
      </p:sp>
      <p:sp>
        <p:nvSpPr>
          <p:cNvPr id="12" name="Text 12"/>
          <p:cNvSpPr txBox="1"/>
          <p:nvPr/>
        </p:nvSpPr>
        <p:spPr>
          <a:xfrm>
            <a:off x="960120" y="4645152"/>
            <a:ext cx="10149840" cy="228600"/>
          </a:xfrm>
          <a:prstGeom prst="rect">
            <a:avLst/>
          </a:prstGeom>
          <a:noFill/>
          <a:ln>
            <a:noFill/>
          </a:ln>
        </p:spPr>
        <p:txBody>
          <a:bodyPr wrap="square" rtlCol="1" anchor="ctr"/>
          <a:lstStyle/>
          <a:p>
            <a:pPr algn="r" rtl="1"/>
            <a:r>
              <a:rPr lang="ar-SA" sz="1000" b="1" rtl="1">
                <a:solidFill>
                  <a:srgbClr val="78B9E8"/>
                </a:solidFill>
                <a:latin typeface="Arial"/>
                <a:cs typeface="Arial"/>
              </a:rPr>
              <a:t>السؤال 09</a:t>
            </a:r>
            <a:endParaRPr lang="ar-SA" sz="1000" rtl="1"/>
          </a:p>
        </p:txBody>
      </p:sp>
      <p:sp>
        <p:nvSpPr>
          <p:cNvPr id="13" name="Text 13"/>
          <p:cNvSpPr txBox="1"/>
          <p:nvPr/>
        </p:nvSpPr>
        <p:spPr>
          <a:xfrm>
            <a:off x="960120" y="4882896"/>
            <a:ext cx="10149840" cy="393192"/>
          </a:xfrm>
          <a:prstGeom prst="rect">
            <a:avLst/>
          </a:prstGeom>
          <a:noFill/>
          <a:ln>
            <a:noFill/>
          </a:ln>
        </p:spPr>
        <p:txBody>
          <a:bodyPr wrap="square" rtlCol="1" anchor="ctr"/>
          <a:lstStyle/>
          <a:p>
            <a:pPr algn="r" rtl="1"/>
            <a:r>
              <a:rPr lang="ar-SA" sz="1500" b="1" rtl="1">
                <a:solidFill>
                  <a:srgbClr val="F7F3EA"/>
                </a:solidFill>
                <a:latin typeface="Arial"/>
                <a:cs typeface="Arial"/>
              </a:rPr>
              <a:t>كيف ساعد البحر اليونانيين في التجارة؟</a:t>
            </a:r>
            <a:endParaRPr lang="ar-SA" sz="1500" rtl="1"/>
          </a:p>
        </p:txBody>
      </p:sp>
      <p:sp>
        <p:nvSpPr>
          <p:cNvPr id="14" name="Text 14"/>
          <p:cNvSpPr txBox="1"/>
          <p:nvPr/>
        </p:nvSpPr>
        <p:spPr>
          <a:xfrm>
            <a:off x="960120" y="5340096"/>
            <a:ext cx="10149840" cy="347472"/>
          </a:xfrm>
          <a:prstGeom prst="rect">
            <a:avLst/>
          </a:prstGeom>
          <a:noFill/>
          <a:ln>
            <a:noFill/>
          </a:ln>
        </p:spPr>
        <p:txBody>
          <a:bodyPr wrap="square" rtlCol="1" anchor="ctr"/>
          <a:lstStyle/>
          <a:p>
            <a:pPr algn="r" rtl="1"/>
            <a:r>
              <a:rPr lang="ar-SA" sz="1250" b="0" rtl="1">
                <a:solidFill>
                  <a:srgbClr val="B7C7C6"/>
                </a:solidFill>
                <a:latin typeface="Arial"/>
                <a:cs typeface="Arial"/>
              </a:rPr>
              <a:t>الإجابة: سهّل الاتصال بالمناطق الأخرى وساعد على التجارة الخارجية.</a:t>
            </a:r>
            <a:endParaRPr lang="ar-SA" sz="1250" rtl="1"/>
          </a:p>
        </p:txBody>
      </p:sp>
      <p:sp>
        <p:nvSpPr>
          <p:cNvPr id="50" name="Text 50"/>
          <p:cNvSpPr txBox="1"/>
          <p:nvPr/>
        </p:nvSpPr>
        <p:spPr>
          <a:xfrm>
            <a:off x="731520" y="6428232"/>
            <a:ext cx="10698480" cy="182880"/>
          </a:xfrm>
          <a:prstGeom prst="rect">
            <a:avLst/>
          </a:prstGeom>
          <a:noFill/>
          <a:ln>
            <a:noFill/>
          </a:ln>
        </p:spPr>
        <p:txBody>
          <a:bodyPr wrap="square" rtlCol="1" anchor="ctr"/>
          <a:lstStyle/>
          <a:p>
            <a:pPr algn="r" rtl="1"/>
            <a:r>
              <a:rPr lang="ar-SA" sz="900" b="0" rtl="1">
                <a:solidFill>
                  <a:srgbClr val="B7C7C6"/>
                </a:solidFill>
                <a:latin typeface="Arial"/>
                <a:cs typeface="Arial"/>
              </a:rPr>
              <a:t>اليونان القديمة</a:t>
            </a:r>
            <a:endParaRPr lang="ar-SA" sz="900" rtl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showMasterSp="1">
  <p:cSld>
    <p:bg>
      <p:bgPr>
        <a:solidFill>
          <a:srgbClr val="1221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731520" y="457200"/>
            <a:ext cx="10698480" cy="329184"/>
          </a:xfrm>
          <a:prstGeom prst="rect">
            <a:avLst/>
          </a:prstGeom>
          <a:noFill/>
          <a:ln>
            <a:noFill/>
          </a:ln>
        </p:spPr>
        <p:txBody>
          <a:bodyPr wrap="square" rtlCol="1" anchor="ctr"/>
          <a:lstStyle/>
          <a:p>
            <a:pPr algn="r" rtl="1"/>
            <a:r>
              <a:rPr lang="ar-SA" sz="1300" b="1" rtl="1">
                <a:solidFill>
                  <a:srgbClr val="E99178"/>
                </a:solidFill>
                <a:latin typeface="Arial"/>
                <a:cs typeface="Arial"/>
              </a:rPr>
              <a:t>المحور 04</a:t>
            </a:r>
            <a:endParaRPr lang="ar-SA" sz="1300" rtl="1"/>
          </a:p>
        </p:txBody>
      </p:sp>
      <p:sp>
        <p:nvSpPr>
          <p:cNvPr id="3" name="Text 3"/>
          <p:cNvSpPr txBox="1"/>
          <p:nvPr/>
        </p:nvSpPr>
        <p:spPr>
          <a:xfrm>
            <a:off x="731520" y="822960"/>
            <a:ext cx="10698480" cy="484632"/>
          </a:xfrm>
          <a:prstGeom prst="rect">
            <a:avLst/>
          </a:prstGeom>
          <a:noFill/>
          <a:ln>
            <a:noFill/>
          </a:ln>
        </p:spPr>
        <p:txBody>
          <a:bodyPr wrap="square" rtlCol="1" anchor="ctr"/>
          <a:lstStyle/>
          <a:p>
            <a:pPr algn="r" rtl="1"/>
            <a:r>
              <a:rPr lang="ar-SA" sz="2500" b="1" rtl="1">
                <a:solidFill>
                  <a:srgbClr val="F7F3EA"/>
                </a:solidFill>
                <a:latin typeface="Arial"/>
                <a:cs typeface="Arial"/>
              </a:rPr>
              <a:t>رأيك في التجربة</a:t>
            </a:r>
            <a:endParaRPr lang="ar-SA" sz="2500" rtl="1"/>
          </a:p>
        </p:txBody>
      </p:sp>
      <p:sp>
        <p:nvSpPr>
          <p:cNvPr id="4" name="Shape 4"/>
          <p:cNvSpPr/>
          <p:nvPr/>
        </p:nvSpPr>
        <p:spPr>
          <a:xfrm>
            <a:off x="731520" y="1399032"/>
            <a:ext cx="10698480" cy="22860"/>
          </a:xfrm>
          <a:prstGeom prst="rect">
            <a:avLst/>
          </a:prstGeom>
          <a:solidFill>
            <a:srgbClr val="E99178"/>
          </a:solidFill>
          <a:ln w="0"/>
        </p:spPr>
      </p:sp>
      <p:sp>
        <p:nvSpPr>
          <p:cNvPr id="5" name="Shape 5"/>
          <p:cNvSpPr/>
          <p:nvPr/>
        </p:nvSpPr>
        <p:spPr>
          <a:xfrm>
            <a:off x="731520" y="1938528"/>
            <a:ext cx="10698480" cy="1481328"/>
          </a:xfrm>
          <a:prstGeom prst="roundRect">
            <a:avLst/>
          </a:prstGeom>
          <a:solidFill>
            <a:srgbClr val="1C3038"/>
          </a:solidFill>
          <a:ln w="0"/>
        </p:spPr>
      </p:sp>
      <p:sp>
        <p:nvSpPr>
          <p:cNvPr id="6" name="Text 6"/>
          <p:cNvSpPr txBox="1"/>
          <p:nvPr/>
        </p:nvSpPr>
        <p:spPr>
          <a:xfrm>
            <a:off x="960120" y="2048256"/>
            <a:ext cx="10149840" cy="228600"/>
          </a:xfrm>
          <a:prstGeom prst="rect">
            <a:avLst/>
          </a:prstGeom>
          <a:noFill/>
          <a:ln>
            <a:noFill/>
          </a:ln>
        </p:spPr>
        <p:txBody>
          <a:bodyPr wrap="square" rtlCol="1" anchor="ctr"/>
          <a:lstStyle/>
          <a:p>
            <a:pPr algn="r" rtl="1"/>
            <a:r>
              <a:rPr lang="ar-SA" sz="1000" b="1" rtl="1">
                <a:solidFill>
                  <a:srgbClr val="E99178"/>
                </a:solidFill>
                <a:latin typeface="Arial"/>
                <a:cs typeface="Arial"/>
              </a:rPr>
              <a:t>السؤال 10</a:t>
            </a:r>
            <a:endParaRPr lang="ar-SA" sz="1000" rtl="1"/>
          </a:p>
        </p:txBody>
      </p:sp>
      <p:sp>
        <p:nvSpPr>
          <p:cNvPr id="7" name="Text 7"/>
          <p:cNvSpPr txBox="1"/>
          <p:nvPr/>
        </p:nvSpPr>
        <p:spPr>
          <a:xfrm>
            <a:off x="960120" y="2286000"/>
            <a:ext cx="10149840" cy="393192"/>
          </a:xfrm>
          <a:prstGeom prst="rect">
            <a:avLst/>
          </a:prstGeom>
          <a:noFill/>
          <a:ln>
            <a:noFill/>
          </a:ln>
        </p:spPr>
        <p:txBody>
          <a:bodyPr wrap="square" rtlCol="1" anchor="ctr"/>
          <a:lstStyle/>
          <a:p>
            <a:pPr algn="r" rtl="1"/>
            <a:r>
              <a:rPr lang="ar-SA" sz="1500" b="1" rtl="1">
                <a:solidFill>
                  <a:srgbClr val="F7F3EA"/>
                </a:solidFill>
                <a:latin typeface="Arial"/>
                <a:cs typeface="Arial"/>
              </a:rPr>
              <a:t>هل واجهت تقطيعًا أو تأخيرًا أو تفاعلًا لم يعمل من أول مرة؟</a:t>
            </a:r>
            <a:endParaRPr lang="ar-SA" sz="1500" rtl="1"/>
          </a:p>
        </p:txBody>
      </p:sp>
      <p:sp>
        <p:nvSpPr>
          <p:cNvPr id="8" name="Text 8"/>
          <p:cNvSpPr txBox="1"/>
          <p:nvPr/>
        </p:nvSpPr>
        <p:spPr>
          <a:xfrm>
            <a:off x="960120" y="2743200"/>
            <a:ext cx="10149840" cy="347472"/>
          </a:xfrm>
          <a:prstGeom prst="rect">
            <a:avLst/>
          </a:prstGeom>
          <a:noFill/>
          <a:ln>
            <a:noFill/>
          </a:ln>
        </p:spPr>
        <p:txBody>
          <a:bodyPr wrap="square" rtlCol="1" anchor="ctr"/>
          <a:lstStyle/>
          <a:p>
            <a:pPr algn="r" rtl="1"/>
            <a:r>
              <a:rPr lang="ar-SA" sz="1250" b="0" rtl="1">
                <a:solidFill>
                  <a:srgbClr val="B7C7C6"/>
                </a:solidFill>
                <a:latin typeface="Arial"/>
                <a:cs typeface="Arial"/>
              </a:rPr>
              <a:t>الإجابة: لا / أحيانًا / كثيرًا</a:t>
            </a:r>
            <a:endParaRPr lang="ar-SA" sz="1250" rtl="1"/>
          </a:p>
        </p:txBody>
      </p:sp>
      <p:sp>
        <p:nvSpPr>
          <p:cNvPr id="8" name="Shape 8"/>
          <p:cNvSpPr/>
          <p:nvPr/>
        </p:nvSpPr>
        <p:spPr>
          <a:xfrm>
            <a:off x="731520" y="3593592"/>
            <a:ext cx="10698480" cy="1481328"/>
          </a:xfrm>
          <a:prstGeom prst="roundRect">
            <a:avLst/>
          </a:prstGeom>
          <a:solidFill>
            <a:srgbClr val="1C3038"/>
          </a:solidFill>
          <a:ln w="0"/>
        </p:spPr>
      </p:sp>
      <p:sp>
        <p:nvSpPr>
          <p:cNvPr id="9" name="Text 9"/>
          <p:cNvSpPr txBox="1"/>
          <p:nvPr/>
        </p:nvSpPr>
        <p:spPr>
          <a:xfrm>
            <a:off x="960120" y="3703320"/>
            <a:ext cx="10149840" cy="228600"/>
          </a:xfrm>
          <a:prstGeom prst="rect">
            <a:avLst/>
          </a:prstGeom>
          <a:noFill/>
          <a:ln>
            <a:noFill/>
          </a:ln>
        </p:spPr>
        <p:txBody>
          <a:bodyPr wrap="square" rtlCol="1" anchor="ctr"/>
          <a:lstStyle/>
          <a:p>
            <a:pPr algn="r" rtl="1"/>
            <a:r>
              <a:rPr lang="ar-SA" sz="1000" b="1" rtl="1">
                <a:solidFill>
                  <a:srgbClr val="E99178"/>
                </a:solidFill>
                <a:latin typeface="Arial"/>
                <a:cs typeface="Arial"/>
              </a:rPr>
              <a:t>السؤال 11</a:t>
            </a:r>
            <a:endParaRPr lang="ar-SA" sz="1000" rtl="1"/>
          </a:p>
        </p:txBody>
      </p:sp>
      <p:sp>
        <p:nvSpPr>
          <p:cNvPr id="10" name="Text 10"/>
          <p:cNvSpPr txBox="1"/>
          <p:nvPr/>
        </p:nvSpPr>
        <p:spPr>
          <a:xfrm>
            <a:off x="960120" y="3941064"/>
            <a:ext cx="10149840" cy="393192"/>
          </a:xfrm>
          <a:prstGeom prst="rect">
            <a:avLst/>
          </a:prstGeom>
          <a:noFill/>
          <a:ln>
            <a:noFill/>
          </a:ln>
        </p:spPr>
        <p:txBody>
          <a:bodyPr wrap="square" rtlCol="1" anchor="ctr"/>
          <a:lstStyle/>
          <a:p>
            <a:pPr algn="r" rtl="1"/>
            <a:r>
              <a:rPr lang="ar-SA" sz="1500" b="1" rtl="1">
                <a:solidFill>
                  <a:srgbClr val="F7F3EA"/>
                </a:solidFill>
                <a:latin typeface="Arial"/>
                <a:cs typeface="Arial"/>
              </a:rPr>
              <a:t>بعد إنهاء اللعبة، هل ترغب أن تلعب فصلًا تاريخيًا آخر بنفس الأسلوب؟</a:t>
            </a:r>
            <a:endParaRPr lang="ar-SA" sz="1500" rtl="1"/>
          </a:p>
        </p:txBody>
      </p:sp>
      <p:sp>
        <p:nvSpPr>
          <p:cNvPr id="11" name="Text 11"/>
          <p:cNvSpPr txBox="1"/>
          <p:nvPr/>
        </p:nvSpPr>
        <p:spPr>
          <a:xfrm>
            <a:off x="960120" y="4398264"/>
            <a:ext cx="10149840" cy="347472"/>
          </a:xfrm>
          <a:prstGeom prst="rect">
            <a:avLst/>
          </a:prstGeom>
          <a:noFill/>
          <a:ln>
            <a:noFill/>
          </a:ln>
        </p:spPr>
        <p:txBody>
          <a:bodyPr wrap="square" rtlCol="1" anchor="ctr"/>
          <a:lstStyle/>
          <a:p>
            <a:pPr algn="r" rtl="1"/>
            <a:r>
              <a:rPr lang="ar-SA" sz="1250" b="0" rtl="1">
                <a:solidFill>
                  <a:srgbClr val="B7C7C6"/>
                </a:solidFill>
                <a:latin typeface="Arial"/>
                <a:cs typeface="Arial"/>
              </a:rPr>
              <a:t>الإجابة: نعم / ربما / لا</a:t>
            </a:r>
            <a:endParaRPr lang="ar-SA" sz="1250" rtl="1"/>
          </a:p>
        </p:txBody>
      </p:sp>
      <p:sp>
        <p:nvSpPr>
          <p:cNvPr id="50" name="Text 50"/>
          <p:cNvSpPr txBox="1"/>
          <p:nvPr/>
        </p:nvSpPr>
        <p:spPr>
          <a:xfrm>
            <a:off x="731520" y="6428232"/>
            <a:ext cx="10698480" cy="182880"/>
          </a:xfrm>
          <a:prstGeom prst="rect">
            <a:avLst/>
          </a:prstGeom>
          <a:noFill/>
          <a:ln>
            <a:noFill/>
          </a:ln>
        </p:spPr>
        <p:txBody>
          <a:bodyPr wrap="square" rtlCol="1" anchor="ctr"/>
          <a:lstStyle/>
          <a:p>
            <a:pPr algn="r" rtl="1"/>
            <a:r>
              <a:rPr lang="ar-SA" sz="900" b="0" rtl="1">
                <a:solidFill>
                  <a:srgbClr val="B7C7C6"/>
                </a:solidFill>
                <a:latin typeface="Arial"/>
                <a:cs typeface="Arial"/>
              </a:rPr>
              <a:t>اليونان القديمة</a:t>
            </a:r>
            <a:endParaRPr lang="ar-SA" sz="900" rtl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ncient Greece">
  <a:themeElements>
    <a:clrScheme name="Greece">
      <a:dk1>
        <a:srgbClr val="12212A"/>
      </a:dk1>
      <a:lt1>
        <a:srgbClr val="F7F3EA"/>
      </a:lt1>
      <a:dk2>
        <a:srgbClr val="1C3038"/>
      </a:dk2>
      <a:lt2>
        <a:srgbClr val="FFFFFF"/>
      </a:lt2>
      <a:accent1>
        <a:srgbClr val="45D0B0"/>
      </a:accent1>
      <a:accent2>
        <a:srgbClr val="F5BD63"/>
      </a:accent2>
      <a:accent3>
        <a:srgbClr val="78B9E8"/>
      </a:accent3>
      <a:accent4>
        <a:srgbClr val="E99178"/>
      </a:accent4>
      <a:accent5>
        <a:srgbClr val="82958E"/>
      </a:accent5>
      <a:accent6>
        <a:srgbClr val="E4E5E0"/>
      </a:accent6>
      <a:hlink>
        <a:srgbClr val="0000FF"/>
      </a:hlink>
      <a:folHlink>
        <a:srgbClr val="800080"/>
      </a:folHlink>
    </a:clrScheme>
    <a:fontScheme name="Arabic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Simpl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